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92" r:id="rId5"/>
    <p:sldId id="299" r:id="rId6"/>
    <p:sldId id="289" r:id="rId7"/>
    <p:sldId id="285" r:id="rId8"/>
    <p:sldId id="287" r:id="rId9"/>
    <p:sldId id="302" r:id="rId10"/>
    <p:sldId id="262" r:id="rId11"/>
    <p:sldId id="264" r:id="rId12"/>
    <p:sldId id="265" r:id="rId13"/>
    <p:sldId id="267" r:id="rId14"/>
    <p:sldId id="300" r:id="rId15"/>
    <p:sldId id="301" r:id="rId16"/>
    <p:sldId id="268" r:id="rId17"/>
    <p:sldId id="274" r:id="rId18"/>
    <p:sldId id="273" r:id="rId19"/>
    <p:sldId id="266" r:id="rId20"/>
    <p:sldId id="298" r:id="rId21"/>
    <p:sldId id="277" r:id="rId22"/>
    <p:sldId id="297" r:id="rId23"/>
    <p:sldId id="293" r:id="rId24"/>
    <p:sldId id="276" r:id="rId25"/>
    <p:sldId id="281" r:id="rId26"/>
    <p:sldId id="280" r:id="rId27"/>
    <p:sldId id="282" r:id="rId28"/>
    <p:sldId id="284" r:id="rId29"/>
    <p:sldId id="295" r:id="rId30"/>
    <p:sldId id="291" r:id="rId31"/>
    <p:sldId id="294" r:id="rId32"/>
    <p:sldId id="29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oup.com/2016/11/are-we-responsible-for-lifestyle-diseases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2819400"/>
            <a:ext cx="5269584" cy="3657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9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CHAPTER -7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HUMAN HEALTH AND DISEASES</a:t>
            </a: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</a:rPr>
              <a:t>7.1 Common diseases in human beings: Infectious and non infectious diseases</a:t>
            </a: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</a:rPr>
              <a:t>7.2 Maintenance of personal and public hygiene </a:t>
            </a: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</a:rPr>
              <a:t>7.3 Adolescence – Drug and alcohol abuse </a:t>
            </a: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</a:rPr>
              <a:t>7.4 Mental health – Depression </a:t>
            </a:r>
          </a:p>
          <a:p>
            <a:pPr>
              <a:buNone/>
            </a:pPr>
            <a:r>
              <a:rPr lang="en-US" sz="1600" b="1" dirty="0" smtClean="0">
                <a:solidFill>
                  <a:srgbClr val="00B050"/>
                </a:solidFill>
              </a:rPr>
              <a:t>7.5 Lifestyle disorders in human beings </a:t>
            </a:r>
          </a:p>
          <a:p>
            <a:pPr>
              <a:buNone/>
            </a:pPr>
            <a:endParaRPr lang="en-US" sz="1400" dirty="0" smtClean="0">
              <a:solidFill>
                <a:srgbClr val="00B0F0"/>
              </a:solidFill>
            </a:endParaRPr>
          </a:p>
          <a:p>
            <a:pPr algn="r">
              <a:buNone/>
            </a:pPr>
            <a:endParaRPr lang="en-US" sz="14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buNone/>
            </a:pPr>
            <a:endParaRPr lang="en-US" sz="1800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PRESENTED BY </a:t>
            </a:r>
          </a:p>
          <a:p>
            <a:pPr algn="r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M. MAYILSAMY</a:t>
            </a:r>
          </a:p>
          <a:p>
            <a:pPr algn="r">
              <a:buNone/>
            </a:pPr>
            <a:r>
              <a:rPr lang="en-US" sz="1600" b="1" i="1" dirty="0" smtClean="0">
                <a:solidFill>
                  <a:srgbClr val="002060"/>
                </a:solidFill>
              </a:rPr>
              <a:t>SENIOR LECTURER</a:t>
            </a:r>
          </a:p>
          <a:p>
            <a:pPr algn="r">
              <a:buNone/>
            </a:pPr>
            <a:r>
              <a:rPr lang="en-US" sz="1600" b="1" i="1" dirty="0" smtClean="0">
                <a:solidFill>
                  <a:srgbClr val="002060"/>
                </a:solidFill>
              </a:rPr>
              <a:t>DIET</a:t>
            </a:r>
          </a:p>
          <a:p>
            <a:pPr algn="r">
              <a:buNone/>
            </a:pPr>
            <a:r>
              <a:rPr lang="en-US" sz="1600" b="1" i="1" dirty="0" smtClean="0">
                <a:solidFill>
                  <a:srgbClr val="002060"/>
                </a:solidFill>
              </a:rPr>
              <a:t>KRISHNAGIRI</a:t>
            </a:r>
            <a:endParaRPr lang="en-US" sz="1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4615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III. PROTOZOAN DISEASES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1122528"/>
            <a:ext cx="4724400" cy="5430672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sz="3400" b="1" dirty="0" smtClean="0">
                <a:solidFill>
                  <a:srgbClr val="00B050"/>
                </a:solidFill>
              </a:rPr>
              <a:t>AMOEBIASIS</a:t>
            </a:r>
          </a:p>
          <a:p>
            <a:endParaRPr lang="en-US" dirty="0" smtClean="0"/>
          </a:p>
          <a:p>
            <a:r>
              <a:rPr lang="en-US" dirty="0" err="1" smtClean="0"/>
              <a:t>Amoebiasis</a:t>
            </a:r>
            <a:r>
              <a:rPr lang="en-US" dirty="0" smtClean="0"/>
              <a:t> also called amoebic dysentery or amoebic colitis is caused by </a:t>
            </a:r>
            <a:r>
              <a:rPr lang="en-US" dirty="0" err="1" smtClean="0"/>
              <a:t>Entamoeba</a:t>
            </a:r>
            <a:r>
              <a:rPr lang="en-US" dirty="0" smtClean="0"/>
              <a:t> </a:t>
            </a:r>
            <a:r>
              <a:rPr lang="en-US" dirty="0" err="1" smtClean="0"/>
              <a:t>histolytica</a:t>
            </a:r>
            <a:r>
              <a:rPr lang="en-US" dirty="0" smtClean="0"/>
              <a:t>, which lives in the human large </a:t>
            </a:r>
            <a:r>
              <a:rPr lang="en-US" dirty="0" smtClean="0"/>
              <a:t>intestine.</a:t>
            </a:r>
            <a:endParaRPr lang="en-US" dirty="0" smtClean="0"/>
          </a:p>
          <a:p>
            <a:r>
              <a:rPr lang="en-US" dirty="0" smtClean="0"/>
              <a:t>Infective stage of this parasite is the </a:t>
            </a:r>
            <a:r>
              <a:rPr lang="en-US" dirty="0" err="1" smtClean="0"/>
              <a:t>trophozoite</a:t>
            </a:r>
            <a:r>
              <a:rPr lang="en-US" dirty="0" smtClean="0"/>
              <a:t>, which penetrates  the walls of the host intestine (colon) and secretes histolytic enzymes</a:t>
            </a:r>
          </a:p>
          <a:p>
            <a:pPr marL="1110806"/>
            <a:r>
              <a:rPr lang="en-US" dirty="0"/>
              <a:t>Abdominal pain</a:t>
            </a:r>
          </a:p>
          <a:p>
            <a:pPr marL="1110806"/>
            <a:r>
              <a:rPr lang="en-US" dirty="0"/>
              <a:t>Little diarrhea but often blood in the stool (“</a:t>
            </a:r>
            <a:r>
              <a:rPr lang="en-US" dirty="0" smtClean="0"/>
              <a:t>amoebic </a:t>
            </a:r>
            <a:r>
              <a:rPr lang="en-US" dirty="0"/>
              <a:t>dysentery”)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19458" name="Picture 2" descr="C:\Users\Admin\Downloads\Fig 20-04 (1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72752" y="3910686"/>
            <a:ext cx="3276599" cy="226151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1143000"/>
            <a:ext cx="37909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African sleeping sickness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1295400"/>
            <a:ext cx="4800600" cy="510540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 smtClean="0"/>
              <a:t>African sleeping sickness is caused by </a:t>
            </a:r>
            <a:r>
              <a:rPr lang="en-US" dirty="0" err="1" smtClean="0"/>
              <a:t>Trypanosoma</a:t>
            </a:r>
            <a:r>
              <a:rPr lang="en-US" dirty="0" smtClean="0"/>
              <a:t> species. </a:t>
            </a:r>
            <a:r>
              <a:rPr lang="en-US" dirty="0" err="1" smtClean="0"/>
              <a:t>Trypanosoma</a:t>
            </a:r>
            <a:r>
              <a:rPr lang="en-US" dirty="0" smtClean="0"/>
              <a:t> is generally transmitted by the blood sucking Tsetse flies. Three species of </a:t>
            </a:r>
            <a:r>
              <a:rPr lang="en-US" dirty="0" err="1" smtClean="0"/>
              <a:t>Trypanosoma</a:t>
            </a:r>
            <a:r>
              <a:rPr lang="en-US" dirty="0" smtClean="0"/>
              <a:t> cause sleeping sickness in man.</a:t>
            </a:r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482" name="Picture 2" descr="C:\Users\Admin\Downloads\Fig 20-05 (1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02122" y="152400"/>
            <a:ext cx="2474736" cy="3429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1" y="3750315"/>
            <a:ext cx="3866580" cy="28870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4428892"/>
            <a:ext cx="3048000" cy="216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6641" y="4114800"/>
            <a:ext cx="3943350" cy="2628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9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34" r="38538"/>
          <a:stretch/>
        </p:blipFill>
        <p:spPr>
          <a:xfrm>
            <a:off x="5088340" y="152400"/>
            <a:ext cx="3903260" cy="3448584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914400"/>
            <a:ext cx="5257800" cy="5715000"/>
          </a:xfrm>
        </p:spPr>
        <p:txBody>
          <a:bodyPr>
            <a:normAutofit fontScale="92500"/>
          </a:bodyPr>
          <a:lstStyle/>
          <a:p>
            <a:endParaRPr lang="en-US" dirty="0" smtClean="0"/>
          </a:p>
          <a:p>
            <a:r>
              <a:rPr lang="en-US" dirty="0" smtClean="0"/>
              <a:t>Kala – </a:t>
            </a:r>
            <a:r>
              <a:rPr lang="en-US" dirty="0" err="1" smtClean="0"/>
              <a:t>azar</a:t>
            </a:r>
            <a:r>
              <a:rPr lang="en-US" dirty="0" smtClean="0"/>
              <a:t> or visceral </a:t>
            </a:r>
            <a:r>
              <a:rPr lang="en-US" dirty="0" err="1" smtClean="0"/>
              <a:t>leishmaniasis</a:t>
            </a:r>
            <a:r>
              <a:rPr lang="en-US" dirty="0" smtClean="0"/>
              <a:t> is caused by </a:t>
            </a:r>
            <a:r>
              <a:rPr lang="en-US" dirty="0" err="1" smtClean="0"/>
              <a:t>Leishmania</a:t>
            </a:r>
            <a:r>
              <a:rPr lang="en-US" dirty="0" smtClean="0"/>
              <a:t> </a:t>
            </a:r>
            <a:r>
              <a:rPr lang="en-US" dirty="0" err="1" smtClean="0"/>
              <a:t>donovani</a:t>
            </a:r>
            <a:r>
              <a:rPr lang="en-US" dirty="0" smtClean="0"/>
              <a:t>, which is transmitted by the vector </a:t>
            </a:r>
            <a:r>
              <a:rPr lang="en-US" dirty="0" err="1" smtClean="0"/>
              <a:t>Phlebotomus</a:t>
            </a:r>
            <a:r>
              <a:rPr lang="en-US" dirty="0" smtClean="0"/>
              <a:t> (sand fly).</a:t>
            </a:r>
          </a:p>
          <a:p>
            <a:r>
              <a:rPr lang="en-US" dirty="0" smtClean="0"/>
              <a:t>Infection may occur in the endothelial cells, bone marrow, liver, lymph glands and blood vessels of the spleen. Symptoms of Kala </a:t>
            </a:r>
            <a:r>
              <a:rPr lang="en-US" dirty="0" err="1" smtClean="0"/>
              <a:t>azar</a:t>
            </a:r>
            <a:r>
              <a:rPr lang="en-US" dirty="0" smtClean="0"/>
              <a:t> are weight loss, </a:t>
            </a:r>
            <a:r>
              <a:rPr lang="en-US" dirty="0" err="1" smtClean="0"/>
              <a:t>anaemia</a:t>
            </a:r>
            <a:r>
              <a:rPr lang="en-US" dirty="0" smtClean="0"/>
              <a:t>, fever, enlargement of spleen and liver.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Kala – </a:t>
            </a:r>
            <a:r>
              <a:rPr lang="en-US" sz="3600" dirty="0" err="1" smtClean="0">
                <a:solidFill>
                  <a:srgbClr val="FF0000"/>
                </a:solidFill>
              </a:rPr>
              <a:t>azar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ig 20-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929719">
            <a:off x="5571782" y="-572714"/>
            <a:ext cx="1761744" cy="46031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3" t="15287" r="5878" b="6868"/>
          <a:stretch/>
        </p:blipFill>
        <p:spPr>
          <a:xfrm>
            <a:off x="4495799" y="3048000"/>
            <a:ext cx="4495799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Malaria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28600" y="762000"/>
            <a:ext cx="4040188" cy="5943600"/>
          </a:xfrm>
        </p:spPr>
        <p:txBody>
          <a:bodyPr/>
          <a:lstStyle/>
          <a:p>
            <a:endParaRPr lang="en-US" dirty="0" smtClean="0"/>
          </a:p>
          <a:p>
            <a:pPr marL="454025" indent="-454025"/>
            <a:r>
              <a:rPr lang="en-US" i="1" dirty="0"/>
              <a:t>Plasmodium </a:t>
            </a:r>
            <a:r>
              <a:rPr lang="en-US" dirty="0"/>
              <a:t>species</a:t>
            </a:r>
          </a:p>
          <a:p>
            <a:pPr marL="454025" indent="-454025"/>
            <a:r>
              <a:rPr lang="en-US" dirty="0"/>
              <a:t>In Class </a:t>
            </a:r>
            <a:r>
              <a:rPr lang="en-US" dirty="0" err="1"/>
              <a:t>Sporozoa</a:t>
            </a:r>
            <a:endParaRPr lang="en-US" dirty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Life cycle of </a:t>
            </a:r>
            <a:r>
              <a:rPr lang="en-US" b="1" i="1" dirty="0" smtClean="0"/>
              <a:t>Plasmodium </a:t>
            </a:r>
            <a:endParaRPr lang="en-US" dirty="0" smtClean="0"/>
          </a:p>
          <a:p>
            <a:r>
              <a:rPr lang="en-US" b="1" dirty="0" err="1" smtClean="0"/>
              <a:t>Schizogony</a:t>
            </a:r>
            <a:endParaRPr lang="en-US" b="1" dirty="0" smtClean="0"/>
          </a:p>
          <a:p>
            <a:r>
              <a:rPr lang="en-US" b="1" dirty="0" err="1" smtClean="0"/>
              <a:t>Gamogony</a:t>
            </a:r>
            <a:r>
              <a:rPr lang="en-US" b="1" dirty="0" smtClean="0"/>
              <a:t> </a:t>
            </a:r>
          </a:p>
          <a:p>
            <a:r>
              <a:rPr lang="en-US" b="1" dirty="0" err="1" smtClean="0"/>
              <a:t>Sporogony</a:t>
            </a:r>
            <a:r>
              <a:rPr lang="en-US" b="1" dirty="0" smtClean="0"/>
              <a:t> </a:t>
            </a:r>
          </a:p>
          <a:p>
            <a:endParaRPr lang="en-US" b="1" dirty="0"/>
          </a:p>
          <a:p>
            <a:pPr>
              <a:buNone/>
            </a:pPr>
            <a:r>
              <a:rPr lang="en-US" dirty="0"/>
              <a:t>Two host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Definite host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Intermediate host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92891"/>
          </a:xfrm>
        </p:spPr>
        <p:txBody>
          <a:bodyPr/>
          <a:lstStyle/>
          <a:p>
            <a:r>
              <a:rPr lang="en-US" dirty="0" smtClean="0"/>
              <a:t>Asexual cycle of </a:t>
            </a:r>
            <a:r>
              <a:rPr lang="en-US" dirty="0" err="1" smtClean="0"/>
              <a:t>p.vivax</a:t>
            </a:r>
            <a:endParaRPr lang="en-US" dirty="0" smtClean="0"/>
          </a:p>
          <a:p>
            <a:r>
              <a:rPr lang="en-US" b="1" dirty="0" smtClean="0"/>
              <a:t> Liver </a:t>
            </a:r>
            <a:r>
              <a:rPr lang="en-US" b="1" dirty="0" err="1" smtClean="0"/>
              <a:t>Schizogony</a:t>
            </a:r>
            <a:endParaRPr lang="en-US" b="1" dirty="0" smtClean="0"/>
          </a:p>
          <a:p>
            <a:pPr lvl="1"/>
            <a:r>
              <a:rPr lang="en-US" b="1" dirty="0" smtClean="0"/>
              <a:t>Pre – </a:t>
            </a:r>
            <a:r>
              <a:rPr lang="en-US" b="1" dirty="0" err="1" smtClean="0"/>
              <a:t>erythrocytic</a:t>
            </a:r>
            <a:r>
              <a:rPr lang="en-US" b="1" dirty="0" smtClean="0"/>
              <a:t> phase</a:t>
            </a:r>
          </a:p>
          <a:p>
            <a:pPr lvl="1"/>
            <a:r>
              <a:rPr lang="en-US" b="1" dirty="0" err="1" smtClean="0"/>
              <a:t>Exo-erythrocytic</a:t>
            </a:r>
            <a:r>
              <a:rPr lang="en-US" b="1" dirty="0" smtClean="0"/>
              <a:t> phase</a:t>
            </a:r>
          </a:p>
          <a:p>
            <a:pPr lvl="1">
              <a:buNone/>
            </a:pPr>
            <a:endParaRPr lang="en-US" b="1" dirty="0" smtClean="0"/>
          </a:p>
          <a:p>
            <a:pPr lvl="1">
              <a:buNone/>
            </a:pPr>
            <a:r>
              <a:rPr lang="en-US" b="1" dirty="0" err="1" smtClean="0"/>
              <a:t>Erythrocytic</a:t>
            </a:r>
            <a:r>
              <a:rPr lang="en-US" b="1" dirty="0" smtClean="0"/>
              <a:t> </a:t>
            </a:r>
            <a:r>
              <a:rPr lang="en-US" b="1" dirty="0" err="1" smtClean="0"/>
              <a:t>schizogony</a:t>
            </a:r>
            <a:endParaRPr lang="en-US" b="1" dirty="0" smtClean="0"/>
          </a:p>
          <a:p>
            <a:pPr lvl="1">
              <a:buNone/>
            </a:pPr>
            <a:r>
              <a:rPr lang="en-US" b="1" dirty="0" smtClean="0"/>
              <a:t>	</a:t>
            </a:r>
            <a:r>
              <a:rPr lang="en-US" b="1" dirty="0" err="1" smtClean="0"/>
              <a:t>Trophozoite</a:t>
            </a:r>
            <a:r>
              <a:rPr lang="en-US" b="1" dirty="0" smtClean="0"/>
              <a:t> stage</a:t>
            </a:r>
          </a:p>
          <a:p>
            <a:pPr lvl="1">
              <a:buNone/>
            </a:pPr>
            <a:r>
              <a:rPr lang="en-US" b="1" dirty="0" smtClean="0"/>
              <a:t>	</a:t>
            </a:r>
            <a:r>
              <a:rPr lang="en-US" b="1" dirty="0" smtClean="0"/>
              <a:t>Signet ring stage</a:t>
            </a:r>
          </a:p>
          <a:p>
            <a:pPr lvl="1">
              <a:buNone/>
            </a:pPr>
            <a:r>
              <a:rPr lang="en-US" b="1" dirty="0" smtClean="0"/>
              <a:t>	</a:t>
            </a:r>
            <a:r>
              <a:rPr lang="en-US" b="1" dirty="0" smtClean="0"/>
              <a:t>Amoeboid stage</a:t>
            </a:r>
          </a:p>
          <a:p>
            <a:pPr lvl="1">
              <a:buNone/>
            </a:pPr>
            <a:r>
              <a:rPr lang="en-US" b="1" dirty="0" smtClean="0"/>
              <a:t>	</a:t>
            </a:r>
            <a:r>
              <a:rPr lang="en-US" b="1" dirty="0" err="1" smtClean="0"/>
              <a:t>Schizont</a:t>
            </a:r>
            <a:endParaRPr lang="en-US" b="1" dirty="0" smtClean="0"/>
          </a:p>
          <a:p>
            <a:pPr lvl="1">
              <a:buNone/>
            </a:pPr>
            <a:endParaRPr lang="en-US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Malaria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16691"/>
          </a:xfrm>
        </p:spPr>
        <p:txBody>
          <a:bodyPr/>
          <a:lstStyle/>
          <a:p>
            <a:r>
              <a:rPr lang="en-US" dirty="0" smtClean="0"/>
              <a:t>Sexual cycle in </a:t>
            </a:r>
            <a:r>
              <a:rPr lang="en-US" dirty="0" err="1" smtClean="0"/>
              <a:t>P.vivax</a:t>
            </a:r>
            <a:r>
              <a:rPr lang="en-US" dirty="0" smtClean="0"/>
              <a:t> in mosquito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Gametogony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	Microgamete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	Macrogamete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	Fertilization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	</a:t>
            </a:r>
            <a:r>
              <a:rPr lang="en-US" dirty="0" err="1" smtClean="0"/>
              <a:t>Ookinete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	</a:t>
            </a:r>
            <a:r>
              <a:rPr lang="en-US" dirty="0" err="1" smtClean="0"/>
              <a:t>Oocyst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Sporogony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Malaria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Fig 20-03.jpg"/>
          <p:cNvPicPr>
            <a:picLocks noChangeAspect="1" noChangeArrowheads="1"/>
          </p:cNvPicPr>
          <p:nvPr/>
        </p:nvPicPr>
        <p:blipFill rotWithShape="1">
          <a:blip r:embed="rId2"/>
          <a:srcRect t="6034" b="6360"/>
          <a:stretch/>
        </p:blipFill>
        <p:spPr bwMode="auto">
          <a:xfrm>
            <a:off x="76200" y="76200"/>
            <a:ext cx="8915400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990600"/>
            <a:ext cx="5334000" cy="4953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Fungi was recognized as a causative agent of human diseases much earlier than bacteria.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Dermatomycosis</a:t>
            </a:r>
            <a:r>
              <a:rPr lang="en-US" dirty="0" smtClean="0"/>
              <a:t> is a cutaneous infection caused by fungi belonging to the genera </a:t>
            </a:r>
            <a:r>
              <a:rPr lang="en-US" i="1" dirty="0" err="1" smtClean="0"/>
              <a:t>Trichophyton</a:t>
            </a:r>
            <a:r>
              <a:rPr lang="en-US" i="1" dirty="0" smtClean="0"/>
              <a:t>, </a:t>
            </a:r>
            <a:r>
              <a:rPr lang="en-US" i="1" dirty="0" err="1" smtClean="0"/>
              <a:t>Microsporum</a:t>
            </a:r>
            <a:r>
              <a:rPr lang="en-US" i="1" dirty="0" smtClean="0"/>
              <a:t> and </a:t>
            </a:r>
            <a:r>
              <a:rPr lang="en-US" i="1" dirty="0" err="1" smtClean="0"/>
              <a:t>Epidermophyton</a:t>
            </a:r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2286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IV. Fungal diseases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01" r="20150" b="45794"/>
          <a:stretch/>
        </p:blipFill>
        <p:spPr>
          <a:xfrm>
            <a:off x="5745154" y="152400"/>
            <a:ext cx="3170246" cy="2279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4800600"/>
            <a:ext cx="3061648" cy="1895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2590800"/>
            <a:ext cx="3061648" cy="20410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76200" y="381000"/>
            <a:ext cx="5410200" cy="6159691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800" dirty="0">
                <a:solidFill>
                  <a:srgbClr val="FF0000"/>
                </a:solidFill>
                <a:latin typeface="Times New Roman"/>
              </a:rPr>
              <a:t>Ringworm</a:t>
            </a:r>
            <a:r>
              <a:rPr lang="en-US" sz="2800" dirty="0">
                <a:latin typeface="Times New Roman"/>
              </a:rPr>
              <a:t> – skin lesions characterized by red margins, scales and itching: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2800" dirty="0">
                <a:latin typeface="Times New Roman"/>
              </a:rPr>
              <a:t>Classified based on location of </a:t>
            </a:r>
            <a:r>
              <a:rPr lang="en-US" sz="2800" dirty="0" smtClean="0">
                <a:latin typeface="Times New Roman"/>
              </a:rPr>
              <a:t>infection</a:t>
            </a:r>
          </a:p>
          <a:p>
            <a:pPr marL="630936" lvl="2" indent="0">
              <a:buNone/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/>
              </a:rPr>
              <a:t>Tinea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/>
              </a:rPr>
              <a:t>pedis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800" dirty="0" smtClean="0">
                <a:latin typeface="Times New Roman"/>
              </a:rPr>
              <a:t>– on the feet or between the toes</a:t>
            </a:r>
          </a:p>
          <a:p>
            <a:pPr marL="630936" lvl="2" indent="0">
              <a:buNone/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/>
              </a:rPr>
              <a:t>Tinea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/>
              </a:rPr>
              <a:t>corporis</a:t>
            </a:r>
            <a:r>
              <a:rPr lang="en-US" sz="280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800" dirty="0">
                <a:latin typeface="Times New Roman"/>
              </a:rPr>
              <a:t>– between the fingers, in wrinkles on the palms </a:t>
            </a:r>
          </a:p>
          <a:p>
            <a:pPr marL="630936" lvl="2" indent="0">
              <a:buNone/>
              <a:defRPr/>
            </a:pPr>
            <a:r>
              <a:rPr lang="en-US" sz="2800" dirty="0" err="1">
                <a:solidFill>
                  <a:srgbClr val="FF0000"/>
                </a:solidFill>
                <a:latin typeface="Times New Roman"/>
              </a:rPr>
              <a:t>Tinea</a:t>
            </a:r>
            <a:r>
              <a:rPr lang="en-US" sz="2800" dirty="0">
                <a:solidFill>
                  <a:srgbClr val="FF0000"/>
                </a:solidFill>
                <a:latin typeface="Times New Roman"/>
              </a:rPr>
              <a:t> cruses </a:t>
            </a:r>
            <a:r>
              <a:rPr lang="en-US" sz="2800" dirty="0">
                <a:latin typeface="Times New Roman"/>
              </a:rPr>
              <a:t>– lesions on the hairy skin around the genitalia</a:t>
            </a:r>
          </a:p>
          <a:p>
            <a:pPr marL="630936" lvl="2" indent="0">
              <a:buNone/>
              <a:defRPr/>
            </a:pPr>
            <a:r>
              <a:rPr lang="en-US" sz="2800" dirty="0" err="1">
                <a:solidFill>
                  <a:srgbClr val="FF0000"/>
                </a:solidFill>
                <a:latin typeface="Times New Roman"/>
              </a:rPr>
              <a:t>Tinea</a:t>
            </a:r>
            <a:r>
              <a:rPr lang="en-US" sz="280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/>
              </a:rPr>
              <a:t>capitis</a:t>
            </a:r>
            <a:r>
              <a:rPr lang="en-US" sz="280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800" dirty="0">
                <a:latin typeface="Times New Roman"/>
              </a:rPr>
              <a:t>– scalp and eyebrows</a:t>
            </a:r>
          </a:p>
          <a:p>
            <a:pPr>
              <a:defRPr/>
            </a:pPr>
            <a:endParaRPr lang="en-US" sz="2800" dirty="0">
              <a:latin typeface="Times New Roman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8198" y="2438400"/>
            <a:ext cx="2457450" cy="1857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62"/>
          <a:stretch/>
        </p:blipFill>
        <p:spPr>
          <a:xfrm>
            <a:off x="4943191" y="4712614"/>
            <a:ext cx="4067523" cy="1985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7448" y="280158"/>
            <a:ext cx="2488200" cy="1879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609600"/>
            <a:ext cx="5410200" cy="62484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Helminthes are mostly </a:t>
            </a:r>
            <a:r>
              <a:rPr lang="en-US" dirty="0" err="1" smtClean="0"/>
              <a:t>endoparasitic</a:t>
            </a:r>
            <a:r>
              <a:rPr lang="en-US" dirty="0" smtClean="0"/>
              <a:t> in the gut and blood of human beings and cause diseases called </a:t>
            </a:r>
            <a:r>
              <a:rPr lang="en-US" dirty="0" err="1" smtClean="0"/>
              <a:t>helminthiasis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two most prevalent helminthic diseases are </a:t>
            </a:r>
            <a:r>
              <a:rPr lang="en-US" dirty="0" err="1" smtClean="0"/>
              <a:t>Ascariasis</a:t>
            </a:r>
            <a:r>
              <a:rPr lang="en-US" dirty="0" smtClean="0"/>
              <a:t> and </a:t>
            </a:r>
            <a:r>
              <a:rPr lang="en-US" dirty="0" err="1" smtClean="0"/>
              <a:t>Filariasis</a:t>
            </a:r>
            <a:r>
              <a:rPr lang="en-US" dirty="0" smtClean="0"/>
              <a:t>. </a:t>
            </a:r>
          </a:p>
          <a:p>
            <a:r>
              <a:rPr lang="en-US" dirty="0" err="1"/>
              <a:t>Ascaris</a:t>
            </a:r>
            <a:r>
              <a:rPr lang="en-US" dirty="0"/>
              <a:t> is a monogenic parasite and exhibits sexual dimorphism. </a:t>
            </a:r>
          </a:p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V. Helminthic diseases 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2600" y="838200"/>
            <a:ext cx="3413248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 rotWithShape="1">
          <a:blip r:embed="rId2"/>
          <a:srcRect l="11966" t="47382" r="17903" b="19067"/>
          <a:stretch/>
        </p:blipFill>
        <p:spPr bwMode="auto">
          <a:xfrm>
            <a:off x="0" y="1066800"/>
            <a:ext cx="9144000" cy="554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143000" y="353213"/>
            <a:ext cx="7074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7.1 Common diseases in human </a:t>
            </a:r>
            <a:r>
              <a:rPr lang="en-US" sz="2800" b="1" dirty="0" smtClean="0">
                <a:solidFill>
                  <a:srgbClr val="FF0000"/>
                </a:solidFill>
              </a:rPr>
              <a:t>beings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4191000"/>
            <a:ext cx="1940683" cy="1940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495800" cy="4525963"/>
          </a:xfrm>
        </p:spPr>
        <p:txBody>
          <a:bodyPr>
            <a:normAutofit/>
          </a:bodyPr>
          <a:lstStyle/>
          <a:p>
            <a:r>
              <a:rPr lang="en-US" dirty="0" err="1" smtClean="0"/>
              <a:t>Ascariasis</a:t>
            </a:r>
            <a:r>
              <a:rPr lang="en-US" dirty="0" smtClean="0"/>
              <a:t> is a disease caused by the intestinal </a:t>
            </a:r>
            <a:r>
              <a:rPr lang="en-US" dirty="0" err="1" smtClean="0"/>
              <a:t>endoparasite</a:t>
            </a:r>
            <a:r>
              <a:rPr lang="en-US" dirty="0" smtClean="0"/>
              <a:t> </a:t>
            </a:r>
            <a:r>
              <a:rPr lang="en-US" dirty="0" err="1" smtClean="0"/>
              <a:t>Ascaris</a:t>
            </a:r>
            <a:r>
              <a:rPr lang="en-US" dirty="0" smtClean="0"/>
              <a:t> </a:t>
            </a:r>
            <a:r>
              <a:rPr lang="en-US" dirty="0" err="1" smtClean="0"/>
              <a:t>lumbricoides</a:t>
            </a:r>
            <a:r>
              <a:rPr lang="en-US" dirty="0" smtClean="0"/>
              <a:t> commonly called the round worms</a:t>
            </a:r>
          </a:p>
          <a:p>
            <a:r>
              <a:rPr lang="en-US" dirty="0" smtClean="0"/>
              <a:t>abdominal pain, vomiting, headache, </a:t>
            </a:r>
            <a:r>
              <a:rPr lang="en-US" dirty="0" err="1" smtClean="0"/>
              <a:t>anaemia</a:t>
            </a:r>
            <a:r>
              <a:rPr lang="en-US" dirty="0" smtClean="0"/>
              <a:t>, irritability and </a:t>
            </a:r>
            <a:r>
              <a:rPr lang="en-US" dirty="0" err="1" smtClean="0"/>
              <a:t>diarrhoea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Ascariasis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1447800"/>
            <a:ext cx="3657599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600" y="4267200"/>
            <a:ext cx="3581400" cy="2619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79375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Filariasis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76200" y="990600"/>
            <a:ext cx="4876800" cy="6096000"/>
          </a:xfrm>
        </p:spPr>
        <p:txBody>
          <a:bodyPr>
            <a:normAutofit fontScale="85000" lnSpcReduction="20000"/>
          </a:bodyPr>
          <a:lstStyle/>
          <a:p>
            <a:pPr marL="109728" indent="0" algn="just">
              <a:buNone/>
            </a:pPr>
            <a:r>
              <a:rPr lang="en-US" dirty="0" smtClean="0"/>
              <a:t>	</a:t>
            </a:r>
            <a:r>
              <a:rPr lang="en-US" dirty="0" err="1" smtClean="0"/>
              <a:t>Filariasis</a:t>
            </a:r>
            <a:r>
              <a:rPr lang="en-US" dirty="0" smtClean="0"/>
              <a:t> is caused by </a:t>
            </a:r>
            <a:r>
              <a:rPr lang="en-US" dirty="0" err="1" smtClean="0"/>
              <a:t>Wuchereria</a:t>
            </a:r>
            <a:r>
              <a:rPr lang="en-US" dirty="0" smtClean="0"/>
              <a:t> </a:t>
            </a:r>
            <a:r>
              <a:rPr lang="en-US" dirty="0" err="1" smtClean="0"/>
              <a:t>bancroft</a:t>
            </a:r>
            <a:r>
              <a:rPr lang="en-US" dirty="0" smtClean="0"/>
              <a:t> i, commonly called filarial worm. It is found in the lymph vessels and lymph nodes of man.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en-US" dirty="0" err="1" smtClean="0"/>
              <a:t>Wuchereria</a:t>
            </a:r>
            <a:r>
              <a:rPr lang="en-US" dirty="0" smtClean="0"/>
              <a:t> </a:t>
            </a:r>
            <a:r>
              <a:rPr lang="en-US" dirty="0" err="1" smtClean="0"/>
              <a:t>bancroft</a:t>
            </a:r>
            <a:r>
              <a:rPr lang="en-US" dirty="0" smtClean="0"/>
              <a:t> is sexually dimorphic, viviparous and </a:t>
            </a:r>
            <a:r>
              <a:rPr lang="en-US" dirty="0" err="1" smtClean="0"/>
              <a:t>digenic</a:t>
            </a:r>
            <a:r>
              <a:rPr lang="en-US" dirty="0" smtClean="0"/>
              <a:t>.</a:t>
            </a:r>
          </a:p>
          <a:p>
            <a:pPr algn="just">
              <a:buNone/>
            </a:pPr>
            <a:endParaRPr lang="en-US" dirty="0" smtClean="0"/>
          </a:p>
          <a:p>
            <a:r>
              <a:rPr lang="en-US" dirty="0"/>
              <a:t>The life cycle is completed in two hosts, man and the female </a:t>
            </a:r>
            <a:r>
              <a:rPr lang="en-US" dirty="0" err="1"/>
              <a:t>Culex</a:t>
            </a:r>
            <a:r>
              <a:rPr lang="en-US" dirty="0"/>
              <a:t> mosquito </a:t>
            </a:r>
          </a:p>
          <a:p>
            <a:r>
              <a:rPr lang="en-US" dirty="0"/>
              <a:t>The female filarial worm gives rise to juveniles called microfilariae larvae.</a:t>
            </a:r>
          </a:p>
          <a:p>
            <a:r>
              <a:rPr lang="en-US" dirty="0"/>
              <a:t> In the lymph glands, the juveniles develop into adults..</a:t>
            </a:r>
          </a:p>
          <a:p>
            <a:r>
              <a:rPr lang="en-US" dirty="0"/>
              <a:t>In some cases, the obstruction of lymph vessels causes elephantiasis or </a:t>
            </a:r>
            <a:r>
              <a:rPr lang="en-US" dirty="0" err="1"/>
              <a:t>filariasis</a:t>
            </a:r>
            <a:r>
              <a:rPr lang="en-US" dirty="0"/>
              <a:t> of the </a:t>
            </a:r>
            <a:r>
              <a:rPr lang="en-US" b="1" dirty="0">
                <a:solidFill>
                  <a:srgbClr val="FF0000"/>
                </a:solidFill>
              </a:rPr>
              <a:t>limbs, scrotum and mammary </a:t>
            </a:r>
            <a:r>
              <a:rPr lang="en-US" b="1" dirty="0" smtClean="0">
                <a:solidFill>
                  <a:srgbClr val="FF0000"/>
                </a:solidFill>
              </a:rPr>
              <a:t>glands</a:t>
            </a:r>
            <a:endParaRPr lang="en-US" dirty="0"/>
          </a:p>
        </p:txBody>
      </p:sp>
      <p:pic>
        <p:nvPicPr>
          <p:cNvPr id="1026" name="Picture 2" descr="C:\Users\Admin\Downloads\Fig 20-10 (1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0" y="381000"/>
            <a:ext cx="1269161" cy="2667000"/>
          </a:xfrm>
          <a:prstGeom prst="rect">
            <a:avLst/>
          </a:prstGeom>
          <a:noFill/>
        </p:spPr>
      </p:pic>
      <p:pic>
        <p:nvPicPr>
          <p:cNvPr id="6" name="Picture 2" descr="C:\Users\Admin\Downloads\Fig 20-01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04800"/>
            <a:ext cx="2369157" cy="3508247"/>
          </a:xfrm>
          <a:prstGeom prst="rect">
            <a:avLst/>
          </a:prstGeom>
          <a:noFill/>
          <a:ln>
            <a:noFill/>
            <a:prstDash val="sysDash"/>
            <a:miter lim="8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68" r="28583"/>
          <a:stretch/>
        </p:blipFill>
        <p:spPr>
          <a:xfrm>
            <a:off x="5498682" y="4038600"/>
            <a:ext cx="3467896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Otherwise called “Elephantiasis”</a:t>
            </a:r>
          </a:p>
          <a:p>
            <a:r>
              <a:rPr lang="en-US" dirty="0" smtClean="0"/>
              <a:t>Caused by three </a:t>
            </a:r>
            <a:r>
              <a:rPr lang="en-US" dirty="0" err="1" smtClean="0"/>
              <a:t>specis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</a:t>
            </a:r>
            <a:r>
              <a:rPr lang="en-US" dirty="0" err="1" smtClean="0"/>
              <a:t>wuchereria</a:t>
            </a:r>
            <a:r>
              <a:rPr lang="en-US" dirty="0" smtClean="0"/>
              <a:t> </a:t>
            </a:r>
            <a:r>
              <a:rPr lang="en-US" dirty="0" err="1" smtClean="0"/>
              <a:t>bancrofti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err="1" smtClean="0"/>
              <a:t>Brugia</a:t>
            </a:r>
            <a:r>
              <a:rPr lang="en-US" dirty="0" smtClean="0"/>
              <a:t> </a:t>
            </a:r>
            <a:r>
              <a:rPr lang="en-US" dirty="0" err="1" smtClean="0"/>
              <a:t>malayi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err="1" smtClean="0"/>
              <a:t>Brugia</a:t>
            </a:r>
            <a:r>
              <a:rPr lang="en-US" dirty="0" smtClean="0"/>
              <a:t> </a:t>
            </a:r>
            <a:r>
              <a:rPr lang="en-US" dirty="0" err="1" smtClean="0"/>
              <a:t>timori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Three types</a:t>
            </a:r>
          </a:p>
          <a:p>
            <a:pPr>
              <a:buNone/>
            </a:pPr>
            <a:r>
              <a:rPr lang="en-US" dirty="0" smtClean="0"/>
              <a:t>		Lymphatic </a:t>
            </a:r>
            <a:r>
              <a:rPr lang="en-US" dirty="0" err="1" smtClean="0"/>
              <a:t>filariasis</a:t>
            </a:r>
            <a:r>
              <a:rPr lang="en-US" dirty="0" smtClean="0"/>
              <a:t>- Lymph nodes</a:t>
            </a:r>
          </a:p>
          <a:p>
            <a:pPr>
              <a:buNone/>
            </a:pPr>
            <a:r>
              <a:rPr lang="en-US" dirty="0" smtClean="0"/>
              <a:t>		Subcutaneous </a:t>
            </a:r>
            <a:r>
              <a:rPr lang="en-US" dirty="0" err="1" smtClean="0"/>
              <a:t>filariasis</a:t>
            </a:r>
            <a:r>
              <a:rPr lang="en-US" dirty="0" smtClean="0"/>
              <a:t> – Loa </a:t>
            </a:r>
            <a:r>
              <a:rPr lang="en-US" dirty="0" err="1" smtClean="0"/>
              <a:t>loa</a:t>
            </a:r>
            <a:r>
              <a:rPr lang="en-US" dirty="0" smtClean="0"/>
              <a:t> </a:t>
            </a:r>
            <a:r>
              <a:rPr lang="en-US" sz="1800" dirty="0" smtClean="0"/>
              <a:t>(eye worms)</a:t>
            </a:r>
          </a:p>
          <a:p>
            <a:pPr>
              <a:buNone/>
            </a:pPr>
            <a:r>
              <a:rPr lang="en-US" sz="1800" dirty="0" smtClean="0"/>
              <a:t>		</a:t>
            </a:r>
            <a:r>
              <a:rPr lang="en-US" sz="2400" dirty="0" smtClean="0"/>
              <a:t>Serous cavity </a:t>
            </a:r>
            <a:r>
              <a:rPr lang="en-US" sz="2400" dirty="0" err="1" smtClean="0"/>
              <a:t>filariasis</a:t>
            </a:r>
            <a:r>
              <a:rPr lang="en-US" sz="2400" dirty="0" smtClean="0"/>
              <a:t> – </a:t>
            </a:r>
            <a:r>
              <a:rPr lang="en-US" sz="2400" dirty="0" err="1" smtClean="0"/>
              <a:t>Mansonella</a:t>
            </a:r>
            <a:r>
              <a:rPr lang="en-US" sz="2400" dirty="0" smtClean="0"/>
              <a:t> </a:t>
            </a:r>
            <a:r>
              <a:rPr lang="en-US" sz="2400" dirty="0" err="1" smtClean="0"/>
              <a:t>perstans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err="1" smtClean="0">
                <a:solidFill>
                  <a:srgbClr val="FF0000"/>
                </a:solidFill>
              </a:rPr>
              <a:t>Filariasis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114300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7.2 Maintenance of personal and public hygiene </a:t>
            </a:r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7799" y="990600"/>
            <a:ext cx="3657601" cy="20574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3352800"/>
            <a:ext cx="3886200" cy="3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8382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Hygiene is a set of practices performed to conserve good health. </a:t>
            </a:r>
          </a:p>
          <a:p>
            <a:endParaRPr lang="en-US" b="1" dirty="0" smtClean="0"/>
          </a:p>
          <a:p>
            <a:r>
              <a:rPr lang="en-US" b="1" dirty="0" smtClean="0"/>
              <a:t>According to the World Health Organization (WHO), hygiene refers to “conditions and practices that help to maintain health and prevent the spread of diseases.</a:t>
            </a:r>
          </a:p>
          <a:p>
            <a:endParaRPr lang="en-US" b="1" dirty="0" smtClean="0"/>
          </a:p>
          <a:p>
            <a:r>
              <a:rPr lang="en-US" b="1" dirty="0" smtClean="0"/>
              <a:t>" Personal hygiene refers to maintaining one’s body clean by bathing, washing hands, trimming </a:t>
            </a:r>
            <a:r>
              <a:rPr lang="en-US" b="1" dirty="0" err="1" smtClean="0"/>
              <a:t>fi</a:t>
            </a:r>
            <a:r>
              <a:rPr lang="en-US" b="1" dirty="0" smtClean="0"/>
              <a:t> </a:t>
            </a:r>
            <a:r>
              <a:rPr lang="en-US" b="1" dirty="0" err="1" smtClean="0"/>
              <a:t>ngernails</a:t>
            </a:r>
            <a:r>
              <a:rPr lang="en-US" b="1" dirty="0" smtClean="0"/>
              <a:t>, wearing clean clothes and also includes attention to keeping surfaces in the home and workplace, including toilets, bathroom facilities, clean and pathogen-free.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8493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7772400" cy="152400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7.3 Adolescence – drug and alcohol abuse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 l="14678" t="52946" r="34411" b="19989"/>
          <a:stretch>
            <a:fillRect/>
          </a:stretch>
        </p:blipFill>
        <p:spPr bwMode="auto">
          <a:xfrm>
            <a:off x="0" y="9906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225386"/>
            <a:ext cx="3757766" cy="2289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Effects of drugs and alcohol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1143000"/>
            <a:ext cx="4040188" cy="5334000"/>
          </a:xfrm>
        </p:spPr>
        <p:txBody>
          <a:bodyPr>
            <a:normAutofit fontScale="92500"/>
          </a:bodyPr>
          <a:lstStyle/>
          <a:p>
            <a:endParaRPr lang="en-US" dirty="0" smtClean="0"/>
          </a:p>
          <a:p>
            <a:r>
              <a:rPr lang="en-US" b="1" dirty="0"/>
              <a:t>Liver cirrhosis</a:t>
            </a:r>
          </a:p>
          <a:p>
            <a:r>
              <a:rPr lang="en-US" b="1" dirty="0" err="1"/>
              <a:t>Korsakoff</a:t>
            </a:r>
            <a:r>
              <a:rPr lang="en-US" b="1" dirty="0"/>
              <a:t> syndrome</a:t>
            </a:r>
            <a:endParaRPr lang="en-US" dirty="0"/>
          </a:p>
          <a:p>
            <a:r>
              <a:rPr lang="en-US" dirty="0" smtClean="0"/>
              <a:t>Short-term effect appears only for a few minutes after the intake of drugs and alcohol</a:t>
            </a:r>
          </a:p>
          <a:p>
            <a:r>
              <a:rPr lang="en-US" dirty="0" smtClean="0"/>
              <a:t>Some short term effects are euphoria, pain, dullness of senses, alteration in </a:t>
            </a:r>
            <a:r>
              <a:rPr lang="en-US" dirty="0" err="1" smtClean="0"/>
              <a:t>behaviour</a:t>
            </a:r>
            <a:r>
              <a:rPr lang="en-US" dirty="0" smtClean="0"/>
              <a:t>, blood pressure, narcosis (deep sleep), nausea and vomiting 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3759" y="2763837"/>
            <a:ext cx="3299241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81328"/>
            <a:ext cx="4953000" cy="4919472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Effectively dealing with peer pressure</a:t>
            </a:r>
          </a:p>
          <a:p>
            <a:endParaRPr lang="en-US" dirty="0" smtClean="0"/>
          </a:p>
          <a:p>
            <a:r>
              <a:rPr lang="en-US" dirty="0" smtClean="0"/>
              <a:t>Seeking help from parents and peers</a:t>
            </a:r>
          </a:p>
          <a:p>
            <a:endParaRPr lang="en-US" dirty="0" smtClean="0"/>
          </a:p>
          <a:p>
            <a:r>
              <a:rPr lang="en-US" dirty="0" smtClean="0"/>
              <a:t>Education and counseling</a:t>
            </a:r>
          </a:p>
          <a:p>
            <a:endParaRPr lang="en-US" dirty="0" smtClean="0"/>
          </a:p>
          <a:p>
            <a:r>
              <a:rPr lang="en-US" dirty="0" smtClean="0"/>
              <a:t>Looking for danger signs</a:t>
            </a:r>
          </a:p>
          <a:p>
            <a:endParaRPr lang="en-US" dirty="0" smtClean="0"/>
          </a:p>
          <a:p>
            <a:r>
              <a:rPr lang="en-US" dirty="0" smtClean="0"/>
              <a:t>Seeking professional and </a:t>
            </a:r>
            <a:r>
              <a:rPr lang="en-US" b="1" dirty="0" smtClean="0"/>
              <a:t>medical assistance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Prevention and control 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1750" y="892761"/>
            <a:ext cx="3817650" cy="20790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0200" y="3581400"/>
            <a:ext cx="3206496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14400"/>
            <a:ext cx="5334000" cy="5791200"/>
          </a:xfrm>
        </p:spPr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Mental health is a state of well being of the mind, with self esteem. </a:t>
            </a:r>
          </a:p>
          <a:p>
            <a:r>
              <a:rPr lang="en-US" dirty="0" smtClean="0"/>
              <a:t>Self esteem means liking yourself and being able to stand up for what you believe is right.</a:t>
            </a:r>
          </a:p>
          <a:p>
            <a:r>
              <a:rPr lang="en-US" dirty="0" smtClean="0"/>
              <a:t>A mentally healthy person reflects a good personality</a:t>
            </a:r>
          </a:p>
          <a:p>
            <a:r>
              <a:rPr lang="en-US" dirty="0"/>
              <a:t>Depression is a common mental disorder that causes people to experience depressed mood, loss of interest or pleasure, feelings of guilt or low self-worth, disturbed sleep poor appetite, low energy and poor concentration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Mental health – Depression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7400" y="1066800"/>
            <a:ext cx="2606722" cy="23351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628" t="16521" r="28357" b="10352"/>
          <a:stretch/>
        </p:blipFill>
        <p:spPr>
          <a:xfrm>
            <a:off x="5867400" y="3886200"/>
            <a:ext cx="2606722" cy="222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Lifestyle disorders in human beings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Lifestyle Disorders Diseases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Fig 20 concept map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6381" y="0"/>
            <a:ext cx="917038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5212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24103" t="16359" r="26291" b="8687"/>
          <a:stretch>
            <a:fillRect/>
          </a:stretch>
        </p:blipFill>
        <p:spPr bwMode="auto">
          <a:xfrm>
            <a:off x="0" y="990600"/>
            <a:ext cx="9144000" cy="583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62000" y="259699"/>
            <a:ext cx="4070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I. Bacterial diseases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lvl="8">
              <a:buNone/>
            </a:pPr>
            <a:r>
              <a:rPr lang="en-US" sz="8800" dirty="0" smtClean="0">
                <a:solidFill>
                  <a:srgbClr val="FF0000"/>
                </a:solidFill>
                <a:latin typeface="Brush Script MT" pitchFamily="66" charset="0"/>
              </a:rPr>
              <a:t>Thank You</a:t>
            </a:r>
            <a:endParaRPr lang="en-US" sz="8800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pic>
        <p:nvPicPr>
          <p:cNvPr id="5" name="Picture 4" descr="Welcome-Basket-of-Roses-5000.png"/>
          <p:cNvPicPr>
            <a:picLocks noChangeAspect="1"/>
          </p:cNvPicPr>
          <p:nvPr/>
        </p:nvPicPr>
        <p:blipFill>
          <a:blip r:embed="rId2" cstate="print"/>
          <a:srcRect l="8176" t="3934"/>
          <a:stretch>
            <a:fillRect/>
          </a:stretch>
        </p:blipFill>
        <p:spPr>
          <a:xfrm>
            <a:off x="2209800" y="2971800"/>
            <a:ext cx="5458781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62600"/>
          </a:xfrm>
        </p:spPr>
        <p:txBody>
          <a:bodyPr/>
          <a:lstStyle/>
          <a:p>
            <a:r>
              <a:rPr lang="en-US" sz="2000" b="1" dirty="0">
                <a:solidFill>
                  <a:srgbClr val="FF0000"/>
                </a:solidFill>
              </a:rPr>
              <a:t>Can you have a virus and a bacterial infection at the same time</a:t>
            </a:r>
            <a:r>
              <a:rPr lang="en-US" sz="2000" b="1" dirty="0" smtClean="0">
                <a:solidFill>
                  <a:srgbClr val="FF0000"/>
                </a:solidFill>
              </a:rPr>
              <a:t>?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Doctors </a:t>
            </a:r>
            <a:r>
              <a:rPr lang="en-US" sz="2000" b="1" dirty="0">
                <a:solidFill>
                  <a:srgbClr val="FF0000"/>
                </a:solidFill>
              </a:rPr>
              <a:t>are now prescribing </a:t>
            </a:r>
            <a:r>
              <a:rPr lang="en-US" sz="2000" b="1" dirty="0" smtClean="0">
                <a:solidFill>
                  <a:srgbClr val="FF0000"/>
                </a:solidFill>
              </a:rPr>
              <a:t>fever </a:t>
            </a:r>
            <a:r>
              <a:rPr lang="en-US" sz="2000" b="1" dirty="0">
                <a:solidFill>
                  <a:srgbClr val="FF0000"/>
                </a:solidFill>
              </a:rPr>
              <a:t>antibiotics to reduce the evolution of antibiotic resistant bacteria. Describe the process of evolution of antibiotic bacteria</a:t>
            </a:r>
            <a:r>
              <a:rPr lang="en-US" sz="2000" b="1" dirty="0" smtClean="0">
                <a:solidFill>
                  <a:srgbClr val="FF0000"/>
                </a:solidFill>
              </a:rPr>
              <a:t>.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How Do Medications for Addiction Treatment Work?</a:t>
            </a:r>
          </a:p>
          <a:p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Why do some people become addicted, while others </a:t>
            </a:r>
            <a:r>
              <a:rPr lang="en-US" sz="2000" b="1" dirty="0" smtClean="0">
                <a:solidFill>
                  <a:srgbClr val="FF0000"/>
                </a:solidFill>
              </a:rPr>
              <a:t>don’t?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Is depression a mental illness</a:t>
            </a:r>
            <a:r>
              <a:rPr lang="en-US" sz="2000" b="1" dirty="0" smtClean="0">
                <a:solidFill>
                  <a:srgbClr val="FF0000"/>
                </a:solidFill>
              </a:rPr>
              <a:t>? Is there any relation between emotional intelligence and depression ?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Are we responsible for our lifestyle </a:t>
            </a:r>
            <a:r>
              <a:rPr lang="en-US" sz="2000" b="1" dirty="0" smtClean="0">
                <a:solidFill>
                  <a:srgbClr val="FF0000"/>
                </a:solidFill>
              </a:rPr>
              <a:t>disorders? </a:t>
            </a:r>
            <a:endParaRPr lang="en-US" sz="2000" b="1" dirty="0">
              <a:solidFill>
                <a:srgbClr val="FF0000"/>
              </a:solidFill>
              <a:hlinkClick r:id="rId2"/>
            </a:endParaRPr>
          </a:p>
          <a:p>
            <a:endParaRPr lang="en-US" sz="2000" b="1" dirty="0" smtClean="0"/>
          </a:p>
          <a:p>
            <a:endParaRPr lang="en-US" sz="2000" b="1" dirty="0"/>
          </a:p>
          <a:p>
            <a:endParaRPr lang="en-US" sz="2000" b="1" dirty="0" smtClean="0"/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Higher order questions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17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Can your body fight bacterial infections without antibiotics?</a:t>
            </a:r>
            <a:endParaRPr lang="en-US" dirty="0"/>
          </a:p>
          <a:p>
            <a:endParaRPr lang="en-US" dirty="0" smtClean="0"/>
          </a:p>
          <a:p>
            <a:r>
              <a:rPr lang="en-US" b="1" dirty="0"/>
              <a:t>Can a viral infection turn into a bacterial infection?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Can </a:t>
            </a:r>
            <a:r>
              <a:rPr lang="en-US" dirty="0" err="1"/>
              <a:t>Nipah</a:t>
            </a:r>
            <a:r>
              <a:rPr lang="en-US" dirty="0"/>
              <a:t> virus spread through air</a:t>
            </a:r>
            <a:r>
              <a:rPr lang="en-US" dirty="0" smtClean="0"/>
              <a:t>? and </a:t>
            </a:r>
            <a:r>
              <a:rPr lang="en-US" dirty="0"/>
              <a:t>water?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FF0000"/>
                </a:solidFill>
              </a:rPr>
              <a:t>Higher order questions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3117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609600"/>
            <a:ext cx="434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Book Antiqua" pitchFamily="18" charset="0"/>
              </a:rPr>
              <a:t>Cholera</a:t>
            </a:r>
            <a:r>
              <a:rPr lang="en-US" sz="2000" dirty="0">
                <a:latin typeface="Book Antiqua" pitchFamily="18" charset="0"/>
              </a:rPr>
              <a:t> </a:t>
            </a:r>
            <a:endParaRPr lang="en-US" sz="2000" dirty="0" smtClean="0">
              <a:latin typeface="Book Antiqua" pitchFamily="18" charset="0"/>
            </a:endParaRPr>
          </a:p>
          <a:p>
            <a:endParaRPr lang="en-US" sz="2000" dirty="0">
              <a:latin typeface="Book Antiqua" pitchFamily="18" charset="0"/>
            </a:endParaRPr>
          </a:p>
          <a:p>
            <a:r>
              <a:rPr lang="en-US" sz="2000" dirty="0" smtClean="0">
                <a:latin typeface="Book Antiqua" pitchFamily="18" charset="0"/>
              </a:rPr>
              <a:t>Cholera</a:t>
            </a:r>
            <a:r>
              <a:rPr lang="en-US" sz="2000" dirty="0">
                <a:latin typeface="Book Antiqua" pitchFamily="18" charset="0"/>
              </a:rPr>
              <a:t> is an infectious disease that causes severe watery diarrhea, which can lead to dehydration and even death if untreated. It is caused by eating food or drinking water contaminated with a bacterium called </a:t>
            </a:r>
            <a:r>
              <a:rPr lang="en-US" sz="2000" i="1" dirty="0">
                <a:latin typeface="Book Antiqua" pitchFamily="18" charset="0"/>
              </a:rPr>
              <a:t>Vibrio </a:t>
            </a:r>
            <a:r>
              <a:rPr lang="en-US" sz="2000" i="1" dirty="0" err="1">
                <a:latin typeface="Book Antiqua" pitchFamily="18" charset="0"/>
              </a:rPr>
              <a:t>cholerae</a:t>
            </a:r>
            <a:r>
              <a:rPr lang="en-US" sz="2000" dirty="0">
                <a:latin typeface="Book Antiqua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733800"/>
            <a:ext cx="3962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Typhoid </a:t>
            </a:r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 smtClean="0"/>
              <a:t>Typhoid </a:t>
            </a:r>
            <a:r>
              <a:rPr lang="en-US" dirty="0"/>
              <a:t>is a bacterial infection that can lead to a high fever, diarrhea, and vomiting. It can be fatal. It is caused by the bacteria </a:t>
            </a:r>
            <a:r>
              <a:rPr lang="en-US" i="1" dirty="0"/>
              <a:t>Salmonella </a:t>
            </a:r>
            <a:r>
              <a:rPr lang="en-US" i="1" dirty="0" err="1"/>
              <a:t>typhi</a:t>
            </a:r>
            <a:r>
              <a:rPr lang="en-US" i="1" dirty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800" y="156369"/>
            <a:ext cx="3086100" cy="2160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6900" y="2392839"/>
            <a:ext cx="3048000" cy="2033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6900" y="4572000"/>
            <a:ext cx="30099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012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20450" t="16620" r="40710" b="152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295400"/>
            <a:ext cx="5562600" cy="514807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Mosquito-borne viral disease characterized by acute onset of fever and severe poly </a:t>
            </a:r>
            <a:r>
              <a:rPr lang="en-US" dirty="0" err="1" smtClean="0"/>
              <a:t>arthralgia</a:t>
            </a:r>
            <a:endParaRPr lang="en-US" dirty="0" smtClean="0"/>
          </a:p>
          <a:p>
            <a:r>
              <a:rPr lang="en-US" dirty="0" err="1" smtClean="0"/>
              <a:t>Chikungunya</a:t>
            </a:r>
            <a:r>
              <a:rPr lang="en-US" dirty="0" smtClean="0"/>
              <a:t> virus</a:t>
            </a:r>
          </a:p>
          <a:p>
            <a:pPr>
              <a:buNone/>
            </a:pPr>
            <a:r>
              <a:rPr lang="en-US" dirty="0" smtClean="0"/>
              <a:t>		Single stranded RNA virus </a:t>
            </a:r>
          </a:p>
          <a:p>
            <a:pPr>
              <a:buNone/>
            </a:pPr>
            <a:r>
              <a:rPr lang="en-US" dirty="0" smtClean="0"/>
              <a:t>		Genus </a:t>
            </a:r>
            <a:r>
              <a:rPr lang="en-US" dirty="0" err="1" smtClean="0"/>
              <a:t>Alphavirus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	Family </a:t>
            </a:r>
            <a:r>
              <a:rPr lang="en-US" dirty="0" err="1" smtClean="0"/>
              <a:t>Togaviridae</a:t>
            </a:r>
            <a:endParaRPr lang="en-US" dirty="0" smtClean="0"/>
          </a:p>
          <a:p>
            <a:r>
              <a:rPr lang="en-US" dirty="0"/>
              <a:t>Transmitted by </a:t>
            </a:r>
            <a:r>
              <a:rPr lang="en-US" dirty="0" err="1"/>
              <a:t>Aedes</a:t>
            </a:r>
            <a:r>
              <a:rPr lang="en-US" dirty="0"/>
              <a:t> </a:t>
            </a:r>
            <a:r>
              <a:rPr lang="en-US" dirty="0" err="1"/>
              <a:t>aegypti</a:t>
            </a:r>
            <a:r>
              <a:rPr lang="en-US" dirty="0"/>
              <a:t> and </a:t>
            </a:r>
            <a:r>
              <a:rPr lang="en-US" dirty="0" err="1"/>
              <a:t>Aedes</a:t>
            </a:r>
            <a:r>
              <a:rPr lang="en-US" dirty="0"/>
              <a:t> </a:t>
            </a:r>
            <a:r>
              <a:rPr lang="en-US" dirty="0" err="1"/>
              <a:t>albopictus</a:t>
            </a:r>
            <a:endParaRPr lang="en-US" dirty="0"/>
          </a:p>
          <a:p>
            <a:r>
              <a:rPr lang="en-US" dirty="0"/>
              <a:t> Also transmit dengue virus </a:t>
            </a:r>
          </a:p>
          <a:p>
            <a:r>
              <a:rPr lang="en-US" dirty="0"/>
              <a:t> Larvae develop in discarded tires and household containers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Chikungunya</a:t>
            </a:r>
            <a:r>
              <a:rPr lang="en-US" sz="3200" dirty="0" smtClean="0">
                <a:solidFill>
                  <a:srgbClr val="FF0000"/>
                </a:solidFill>
              </a:rPr>
              <a:t> virus disease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449736"/>
            <a:ext cx="1905000" cy="44082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228600"/>
            <a:ext cx="3048000" cy="2221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19200"/>
            <a:ext cx="4876800" cy="5486399"/>
          </a:xfrm>
        </p:spPr>
        <p:txBody>
          <a:bodyPr>
            <a:normAutofit/>
          </a:bodyPr>
          <a:lstStyle/>
          <a:p>
            <a:pPr marL="393192" lvl="1" indent="0">
              <a:lnSpc>
                <a:spcPct val="90000"/>
              </a:lnSpc>
              <a:buNone/>
            </a:pPr>
            <a:r>
              <a:rPr lang="en-US" sz="2000" dirty="0" smtClean="0">
                <a:cs typeface="Arial" charset="0"/>
              </a:rPr>
              <a:t>highly contagious, characterized by a fever, cough, conjunctivitis (redness and irritation in membranes of the eyes), and spreading rash. </a:t>
            </a:r>
          </a:p>
          <a:p>
            <a:pPr marL="393192" lvl="1" indent="0">
              <a:lnSpc>
                <a:spcPct val="90000"/>
              </a:lnSpc>
              <a:buNone/>
            </a:pPr>
            <a:endParaRPr lang="en-US" sz="2000" b="1" dirty="0" smtClean="0">
              <a:cs typeface="Arial" charset="0"/>
            </a:endParaRPr>
          </a:p>
          <a:p>
            <a:pPr marL="393192" lvl="1" indent="0">
              <a:lnSpc>
                <a:spcPct val="90000"/>
              </a:lnSpc>
              <a:buNone/>
            </a:pPr>
            <a:r>
              <a:rPr lang="en-US" sz="2000" b="1" dirty="0" smtClean="0">
                <a:cs typeface="Arial" charset="0"/>
              </a:rPr>
              <a:t>Symptoms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cs typeface="Arial" charset="0"/>
              </a:rPr>
              <a:t>tiny white spots inside the mouth (called </a:t>
            </a:r>
            <a:r>
              <a:rPr lang="en-US" sz="2000" b="1" dirty="0" err="1" smtClean="0">
                <a:cs typeface="Arial" charset="0"/>
              </a:rPr>
              <a:t>Koplik's</a:t>
            </a:r>
            <a:r>
              <a:rPr lang="en-US" sz="2000" b="1" dirty="0" smtClean="0">
                <a:cs typeface="Arial" charset="0"/>
              </a:rPr>
              <a:t> spots</a:t>
            </a:r>
            <a:r>
              <a:rPr lang="en-US" sz="2000" dirty="0" smtClean="0">
                <a:cs typeface="Arial" charset="0"/>
              </a:rPr>
              <a:t>) 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cs typeface="Arial" charset="0"/>
              </a:rPr>
              <a:t>photophobia (light sensitivity) 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cs typeface="Arial" charset="0"/>
              </a:rPr>
              <a:t>Rash,  appears around the fifth day of the disease 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cs typeface="Arial" charset="0"/>
              </a:rPr>
              <a:t>Rash may last 4 to 7 days 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cs typeface="Arial" charset="0"/>
              </a:rPr>
              <a:t>The rash usually starts on the head and spreads to other areas, progressing downward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Measles</a:t>
            </a:r>
            <a:endParaRPr lang="en-US" sz="4000" dirty="0"/>
          </a:p>
        </p:txBody>
      </p:sp>
      <p:pic>
        <p:nvPicPr>
          <p:cNvPr id="4" name="Picture 2" descr="measles_b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2427" y="3505200"/>
            <a:ext cx="2785773" cy="2057400"/>
          </a:xfrm>
          <a:prstGeom prst="rect">
            <a:avLst/>
          </a:prstGeom>
          <a:noFill/>
        </p:spPr>
      </p:pic>
      <p:pic>
        <p:nvPicPr>
          <p:cNvPr id="5" name="Picture 3" descr="measles_mou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1650" y="1066800"/>
            <a:ext cx="288895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Mumps</a:t>
            </a:r>
            <a:br>
              <a:rPr lang="en-US" dirty="0" smtClean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4419600" cy="5562600"/>
          </a:xfrm>
        </p:spPr>
        <p:txBody>
          <a:bodyPr>
            <a:normAutofit/>
          </a:bodyPr>
          <a:lstStyle/>
          <a:p>
            <a:pPr marL="393192" lvl="1" indent="0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b="1" dirty="0" smtClean="0">
                <a:solidFill>
                  <a:srgbClr val="FF0000"/>
                </a:solidFill>
              </a:rPr>
              <a:t>Signs </a:t>
            </a:r>
            <a:r>
              <a:rPr lang="en-US" b="1" dirty="0">
                <a:solidFill>
                  <a:srgbClr val="FF0000"/>
                </a:solidFill>
              </a:rPr>
              <a:t>and Symptoms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dirty="0"/>
              <a:t>Swollen, painful salivary glands on one or both sides of the face 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dirty="0"/>
              <a:t>Pain with chewing or swallowing, especially sour foods or beverages that promote saliva production 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dirty="0"/>
              <a:t>Fever 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dirty="0"/>
              <a:t>Weakness and fatigue 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dirty="0"/>
              <a:t>Tenderness and swelling of a testicle </a:t>
            </a:r>
            <a:r>
              <a:rPr lang="en-US" dirty="0" smtClean="0"/>
              <a:t>(</a:t>
            </a:r>
            <a:r>
              <a:rPr lang="en-US" dirty="0" err="1"/>
              <a:t>O</a:t>
            </a:r>
            <a:r>
              <a:rPr lang="en-US" dirty="0" err="1" smtClean="0"/>
              <a:t>rchitis</a:t>
            </a:r>
            <a:r>
              <a:rPr lang="en-US" dirty="0"/>
              <a:t>)</a:t>
            </a:r>
          </a:p>
          <a:p>
            <a:pPr lvl="1"/>
            <a:endParaRPr lang="en-US" dirty="0"/>
          </a:p>
        </p:txBody>
      </p:sp>
      <p:pic>
        <p:nvPicPr>
          <p:cNvPr id="4" name="Picture 2" descr="mump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0700" y="990600"/>
            <a:ext cx="3086100" cy="2362200"/>
          </a:xfrm>
          <a:prstGeom prst="rect">
            <a:avLst/>
          </a:prstGeom>
          <a:noFill/>
        </p:spPr>
      </p:pic>
      <p:pic>
        <p:nvPicPr>
          <p:cNvPr id="5" name="Picture 3" descr="mumps_bab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1821" y="3614382"/>
            <a:ext cx="2663858" cy="2583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Assessment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371600"/>
            <a:ext cx="8229600" cy="2796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114800"/>
            <a:ext cx="822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1039</TotalTime>
  <Words>995</Words>
  <Application>Microsoft Office PowerPoint</Application>
  <PresentationFormat>On-screen Show (4:3)</PresentationFormat>
  <Paragraphs>194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Concourse</vt:lpstr>
      <vt:lpstr>Slide 1</vt:lpstr>
      <vt:lpstr>Slide 2</vt:lpstr>
      <vt:lpstr>Slide 3</vt:lpstr>
      <vt:lpstr>Slide 4</vt:lpstr>
      <vt:lpstr>Slide 5</vt:lpstr>
      <vt:lpstr>Chikungunya virus disease</vt:lpstr>
      <vt:lpstr>Measles</vt:lpstr>
      <vt:lpstr> Mumps </vt:lpstr>
      <vt:lpstr>Assessment</vt:lpstr>
      <vt:lpstr>III. PROTOZOAN DISEASES</vt:lpstr>
      <vt:lpstr>African sleeping sickness </vt:lpstr>
      <vt:lpstr>Kala – azar </vt:lpstr>
      <vt:lpstr>Malaria </vt:lpstr>
      <vt:lpstr>Malaria</vt:lpstr>
      <vt:lpstr>Malaria</vt:lpstr>
      <vt:lpstr>Slide 16</vt:lpstr>
      <vt:lpstr> IV. Fungal diseases  </vt:lpstr>
      <vt:lpstr>Slide 18</vt:lpstr>
      <vt:lpstr>V. Helminthic diseases </vt:lpstr>
      <vt:lpstr>Ascariasis</vt:lpstr>
      <vt:lpstr>Filariasis</vt:lpstr>
      <vt:lpstr>Filariasis</vt:lpstr>
      <vt:lpstr>7.2 Maintenance of personal and public hygiene </vt:lpstr>
      <vt:lpstr>7.3 Adolescence – drug and alcohol abuse </vt:lpstr>
      <vt:lpstr>Effects of drugs and alcohol</vt:lpstr>
      <vt:lpstr>Prevention and control </vt:lpstr>
      <vt:lpstr>Mental health – Depression</vt:lpstr>
      <vt:lpstr> Lifestyle disorders in human beings</vt:lpstr>
      <vt:lpstr>Slide 29</vt:lpstr>
      <vt:lpstr>Slide 30</vt:lpstr>
      <vt:lpstr>Higher order questions </vt:lpstr>
      <vt:lpstr>Higher order questions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 COUNCIL OF EDUCATIONAL RESEARCH AND TRAINING, CHENNAI</dc:title>
  <dc:creator>Admin</dc:creator>
  <cp:lastModifiedBy>dietk</cp:lastModifiedBy>
  <cp:revision>86</cp:revision>
  <dcterms:created xsi:type="dcterms:W3CDTF">2006-08-16T00:00:00Z</dcterms:created>
  <dcterms:modified xsi:type="dcterms:W3CDTF">2019-06-10T06:08:02Z</dcterms:modified>
</cp:coreProperties>
</file>